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62" r:id="rId5"/>
    <p:sldId id="258" r:id="rId6"/>
    <p:sldId id="259" r:id="rId7"/>
    <p:sldId id="260" r:id="rId8"/>
    <p:sldId id="268" r:id="rId9"/>
    <p:sldId id="261" r:id="rId10"/>
    <p:sldId id="267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>
        <p:scale>
          <a:sx n="100" d="100"/>
          <a:sy n="100" d="100"/>
        </p:scale>
        <p:origin x="27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gif>
</file>

<file path=ppt/media/image12.png>
</file>

<file path=ppt/media/image2.png>
</file>

<file path=ppt/media/image3.jpeg>
</file>

<file path=ppt/media/image4.png>
</file>

<file path=ppt/media/image5.gif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EAB4C-2B6F-46D6-A7C6-954D760906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634343-2E52-40F9-BCB7-27519CEC95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A73C2-EF73-4BDC-92A0-36BBE992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92A69-0421-4E8F-B65A-1B53BA44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02E8E-EB4E-44ED-BAD7-B1D8E85A1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89929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54CD2-892D-4DD4-9931-EABC03DC6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D608A-1888-4B69-8DA2-2A73B16FAC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B8E0C-FFD1-4B6E-A90A-9CE60CA4F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3B4CA-0684-4641-A562-4C7506950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0AD1C-050F-4235-9820-ED518A591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18908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802FFA-D95A-4B26-BC19-4344C7E2B9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ABF4E-5F12-4F2D-B986-0B0D187A03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702F9-B70F-4A37-BE98-39FD16CC7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20ED8-E788-4788-B7EE-294000A7E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57258-5C1D-4199-B958-C56B8119B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13569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154AF-B7B8-48A9-91AA-158D4A5C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2D7A1-4DE7-4258-AC6F-BFB646281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527E0-932E-4157-8C4D-54660E9D5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4B2F9-F2FA-440C-A514-97E7DA8CB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58BA-6386-4BD9-93A9-6EF797B6A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53283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A59D2-3D2E-451F-903E-567EA4F02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80650-FDE6-4008-B2C9-9E1C070F2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ECFCE-50C0-460F-9CC0-5BC4E07DE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2B3BD-61F1-4D05-AAF7-CBCE80ECC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DDFA7-4C03-4842-8F45-E1FE2AEF1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89825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98579-2BE0-4921-9289-36DD36013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FAE22-6E5E-4BDC-8528-9CFA6958A3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11800B-FEBB-4751-8DEF-6CC45EFF0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123A4-2A27-42B0-80F8-19AEE0F5F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2443D-660B-4039-8ABC-240A5ED0C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AC2E0-EF49-45D4-8832-58CCE9B0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7146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5B3A2-9770-4052-BDA2-747638BD0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981DF7-34AB-4BF3-9ED0-5841B7937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BDA230-CE16-4FAA-83A9-1307B0C01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EFAA8B-152E-4B94-BF7E-955A9D7CD8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D87EE-E070-4E33-B29D-F9EB8F10E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60D294-D31A-48C9-8814-C10E7F76E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5DADFF-6AA3-47D1-9A94-37BC4B4DA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CA3996-BBEB-4FD3-BC11-414C9BE82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59431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0BA55-7238-40A7-8804-4B2AA11AA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9FCBA8-D492-4EF3-B084-25D772E67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EE7240-F859-4ECD-BD88-C93F18C8F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394A90-357B-4F6D-9828-39BB1082C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96636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4C607D-ACF8-4436-B566-94DE127E7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1F9DAE-F77F-41DA-B544-388C8B18A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A21EA-61EE-40AA-9310-F0861D0FE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58813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39F18-B15F-450C-A872-E2C60775A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4B638-F95B-482E-9A7F-5A5F1C92D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E2F47E-CEF6-404B-ABE9-4DDC220A2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A9367E-69BC-42B8-AF63-C12381173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7CA9A-040F-41F7-BB35-4E75C34ED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92815-95E1-4CC1-8F5A-AF6BDA541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89653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BFDC9-1B5D-4DED-8672-D9239A84B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F9425E-41D2-48F4-BA8F-F25E1CC7F1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BAAC74-BFF6-4A39-BEFF-806C34519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7F57FE-EFB3-4E8A-BE3C-26A0A71E0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5089B-28CF-42D6-8668-6E0869D3E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18DA4-83A8-4E6B-94B1-68D952C46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70429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FBAC7F-89BB-426C-B94E-46A41E078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CEBA25-B4D8-4048-871E-C6245AEFA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D870F-BFA0-42A9-9167-61ED7F9B39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4757E-F158-4CA2-AACF-0CF9E42BD324}" type="datetimeFigureOut">
              <a:rPr lang="en-IE" smtClean="0"/>
              <a:t>23/09/2021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29326-53BE-4443-93BB-A6E19BF669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38A28-8C7F-4D84-B1D4-EDE685308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265CA-7274-4465-AC0E-3B4850A81F0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193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596FD-AAAF-43D4-A370-2A90C016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Computational modelling of a bouncing ball using differential equations of motion</a:t>
            </a:r>
            <a:endParaRPr lang="en-IE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392C189-3C85-405B-BC91-A3CA9F3C0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8949" y="1924536"/>
            <a:ext cx="6574156" cy="4933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0406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4BD61321-3C94-4FA5-ACA3-EE9F28213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4DD2A5-DA59-426A-95CD-063390209B38}"/>
              </a:ext>
            </a:extLst>
          </p:cNvPr>
          <p:cNvSpPr txBox="1"/>
          <p:nvPr/>
        </p:nvSpPr>
        <p:spPr>
          <a:xfrm>
            <a:off x="339853" y="721031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1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50293E-9EC3-4C37-9D02-E7B3D1F20242}"/>
              </a:ext>
            </a:extLst>
          </p:cNvPr>
          <p:cNvSpPr txBox="1"/>
          <p:nvPr/>
        </p:nvSpPr>
        <p:spPr>
          <a:xfrm>
            <a:off x="339853" y="4677335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2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638880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A328455A-A1A6-4ABB-8747-E98D9C69E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66837"/>
            <a:ext cx="5495925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ADF66F66-A440-4CB9-842A-EEAFC1410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770" y="1429676"/>
            <a:ext cx="5327463" cy="399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D87EE2-EFAF-4333-943C-E41BCC75C367}"/>
              </a:ext>
            </a:extLst>
          </p:cNvPr>
          <p:cNvSpPr txBox="1"/>
          <p:nvPr/>
        </p:nvSpPr>
        <p:spPr>
          <a:xfrm>
            <a:off x="3103756" y="412595"/>
            <a:ext cx="5984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g = 9.81;k = 5,000; c=5; m = 0.2; h=0.2; r = 0.01;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97620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89C14D68-807F-4CA6-86AE-BA03D84BE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66837"/>
            <a:ext cx="5495925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D6CCDB30-6A8A-4B77-988A-67064CBF5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771" y="1429676"/>
            <a:ext cx="5327462" cy="399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36D625-78C7-4BE0-9CAD-0AB83A4A171C}"/>
              </a:ext>
            </a:extLst>
          </p:cNvPr>
          <p:cNvSpPr txBox="1"/>
          <p:nvPr/>
        </p:nvSpPr>
        <p:spPr>
          <a:xfrm>
            <a:off x="3103756" y="412595"/>
            <a:ext cx="5984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g = 9.81;k = 5,000; c=5; m = 0.2; h=0.35; r = 0.01;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31704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0208A4A9-A9E5-4F45-824F-DF096D112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66837"/>
            <a:ext cx="5495925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DE614486-B1BE-4D1E-8256-DC245C11D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771" y="1429676"/>
            <a:ext cx="5327462" cy="399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190EAC-2D85-4EBE-BAD2-D0EBDE8DE008}"/>
              </a:ext>
            </a:extLst>
          </p:cNvPr>
          <p:cNvSpPr txBox="1"/>
          <p:nvPr/>
        </p:nvSpPr>
        <p:spPr>
          <a:xfrm>
            <a:off x="3103756" y="412595"/>
            <a:ext cx="5984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g = 9.81;k = 5,000; c=5; m = 0.5; h=0.35; r = 0.08;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225600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1EF053-58F2-4E81-B35D-72E2590B3D2A}"/>
              </a:ext>
            </a:extLst>
          </p:cNvPr>
          <p:cNvSpPr txBox="1"/>
          <p:nvPr/>
        </p:nvSpPr>
        <p:spPr>
          <a:xfrm>
            <a:off x="3103756" y="412595"/>
            <a:ext cx="5984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g = </a:t>
            </a:r>
            <a:r>
              <a:rPr lang="en-IE" dirty="0"/>
              <a:t>1.62</a:t>
            </a:r>
            <a:r>
              <a:rPr lang="pt-BR" dirty="0"/>
              <a:t>;k = 5,000; c=5; m = 0.2; h=0.2; r = 0.01;</a:t>
            </a:r>
            <a:endParaRPr lang="en-IE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A4FCA74C-B18D-415A-88B7-3EC05464D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66837"/>
            <a:ext cx="5495925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A57FA8-0437-41EC-9E6E-EC1EE45D8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771" y="1429676"/>
            <a:ext cx="5327462" cy="3998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9412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4BD61321-3C94-4FA5-ACA3-EE9F28213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0914E9-2F29-465C-9284-6EFD96E1E8EB}"/>
              </a:ext>
            </a:extLst>
          </p:cNvPr>
          <p:cNvSpPr/>
          <p:nvPr/>
        </p:nvSpPr>
        <p:spPr>
          <a:xfrm>
            <a:off x="4160520" y="189571"/>
            <a:ext cx="5964787" cy="49767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77DA50-A3D5-4BED-934A-D0C0DE1F214D}"/>
              </a:ext>
            </a:extLst>
          </p:cNvPr>
          <p:cNvSpPr/>
          <p:nvPr/>
        </p:nvSpPr>
        <p:spPr>
          <a:xfrm>
            <a:off x="4407408" y="5166360"/>
            <a:ext cx="5717899" cy="169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E7C24C-16FC-4F26-95E1-1988E9CE279E}"/>
              </a:ext>
            </a:extLst>
          </p:cNvPr>
          <p:cNvSpPr txBox="1"/>
          <p:nvPr/>
        </p:nvSpPr>
        <p:spPr>
          <a:xfrm>
            <a:off x="339853" y="721031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1</a:t>
            </a:r>
            <a:endParaRPr lang="en-I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F43052-BE32-4883-8E4F-63CD610963F2}"/>
              </a:ext>
            </a:extLst>
          </p:cNvPr>
          <p:cNvSpPr txBox="1"/>
          <p:nvPr/>
        </p:nvSpPr>
        <p:spPr>
          <a:xfrm>
            <a:off x="339853" y="4677335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2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656991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4BD61321-3C94-4FA5-ACA3-EE9F28213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681E41B-FF50-426C-AEE6-278C9B374639}"/>
              </a:ext>
            </a:extLst>
          </p:cNvPr>
          <p:cNvSpPr/>
          <p:nvPr/>
        </p:nvSpPr>
        <p:spPr>
          <a:xfrm>
            <a:off x="4160520" y="521208"/>
            <a:ext cx="5964787" cy="5084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E3B7ED-CA68-4B66-9EFC-E51B79B76DBF}"/>
              </a:ext>
            </a:extLst>
          </p:cNvPr>
          <p:cNvSpPr/>
          <p:nvPr/>
        </p:nvSpPr>
        <p:spPr>
          <a:xfrm>
            <a:off x="4306824" y="5605272"/>
            <a:ext cx="5818483" cy="731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403457E-D5D1-4F1C-848D-C9F5F4457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DA07AE-9D4A-42D7-8B1A-D6C64CC758B0}"/>
              </a:ext>
            </a:extLst>
          </p:cNvPr>
          <p:cNvSpPr txBox="1"/>
          <p:nvPr/>
        </p:nvSpPr>
        <p:spPr>
          <a:xfrm>
            <a:off x="339853" y="721031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1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D4320A-E357-41CA-A7B8-061405A9A4C0}"/>
              </a:ext>
            </a:extLst>
          </p:cNvPr>
          <p:cNvSpPr txBox="1"/>
          <p:nvPr/>
        </p:nvSpPr>
        <p:spPr>
          <a:xfrm>
            <a:off x="339853" y="4677335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2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62180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4BD61321-3C94-4FA5-ACA3-EE9F28213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681E41B-FF50-426C-AEE6-278C9B374639}"/>
              </a:ext>
            </a:extLst>
          </p:cNvPr>
          <p:cNvSpPr/>
          <p:nvPr/>
        </p:nvSpPr>
        <p:spPr>
          <a:xfrm>
            <a:off x="4160520" y="1293540"/>
            <a:ext cx="5964787" cy="4311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E3B7ED-CA68-4B66-9EFC-E51B79B76DBF}"/>
              </a:ext>
            </a:extLst>
          </p:cNvPr>
          <p:cNvSpPr/>
          <p:nvPr/>
        </p:nvSpPr>
        <p:spPr>
          <a:xfrm>
            <a:off x="4306824" y="5605272"/>
            <a:ext cx="5818483" cy="731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A9A91A-825D-4DE1-B26D-69196C7F1831}"/>
              </a:ext>
            </a:extLst>
          </p:cNvPr>
          <p:cNvSpPr txBox="1"/>
          <p:nvPr/>
        </p:nvSpPr>
        <p:spPr>
          <a:xfrm>
            <a:off x="339853" y="721031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1</a:t>
            </a:r>
            <a:endParaRPr lang="en-I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BD7F6C-CDED-4928-9E8D-E95D37A0C940}"/>
              </a:ext>
            </a:extLst>
          </p:cNvPr>
          <p:cNvSpPr txBox="1"/>
          <p:nvPr/>
        </p:nvSpPr>
        <p:spPr>
          <a:xfrm>
            <a:off x="339853" y="4677335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2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865708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4BD61321-3C94-4FA5-ACA3-EE9F28213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4D4105E-31E1-40A5-A1F7-3F0D6CA591C1}"/>
              </a:ext>
            </a:extLst>
          </p:cNvPr>
          <p:cNvSpPr/>
          <p:nvPr/>
        </p:nvSpPr>
        <p:spPr>
          <a:xfrm>
            <a:off x="4160520" y="1344168"/>
            <a:ext cx="5964787" cy="1618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437511-9593-417E-91A9-E8B9378C81A4}"/>
              </a:ext>
            </a:extLst>
          </p:cNvPr>
          <p:cNvSpPr/>
          <p:nvPr/>
        </p:nvSpPr>
        <p:spPr>
          <a:xfrm>
            <a:off x="4322064" y="4704588"/>
            <a:ext cx="5964787" cy="1618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439FE7E-7DE3-4804-A79E-258B3F21A596}"/>
              </a:ext>
            </a:extLst>
          </p:cNvPr>
          <p:cNvCxnSpPr/>
          <p:nvPr/>
        </p:nvCxnSpPr>
        <p:spPr>
          <a:xfrm flipV="1">
            <a:off x="6096000" y="4081346"/>
            <a:ext cx="237893" cy="423747"/>
          </a:xfrm>
          <a:prstGeom prst="straightConnector1">
            <a:avLst/>
          </a:prstGeom>
          <a:ln w="190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C89C007-865A-404C-AFB4-570A6EED4DFD}"/>
              </a:ext>
            </a:extLst>
          </p:cNvPr>
          <p:cNvSpPr txBox="1"/>
          <p:nvPr/>
        </p:nvSpPr>
        <p:spPr>
          <a:xfrm>
            <a:off x="6250433" y="3801310"/>
            <a:ext cx="176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400" dirty="0">
                <a:solidFill>
                  <a:srgbClr val="FF0000"/>
                </a:solidFill>
              </a:rPr>
              <a:t>0</a:t>
            </a:r>
            <a:endParaRPr lang="en-IE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D63839-476D-4701-9C34-13DFD62F9C88}"/>
              </a:ext>
            </a:extLst>
          </p:cNvPr>
          <p:cNvSpPr txBox="1"/>
          <p:nvPr/>
        </p:nvSpPr>
        <p:spPr>
          <a:xfrm>
            <a:off x="339853" y="721031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1</a:t>
            </a:r>
            <a:endParaRPr lang="en-I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6F62B5-0F54-4E97-AD48-98C4F3600293}"/>
              </a:ext>
            </a:extLst>
          </p:cNvPr>
          <p:cNvSpPr txBox="1"/>
          <p:nvPr/>
        </p:nvSpPr>
        <p:spPr>
          <a:xfrm>
            <a:off x="339853" y="4677335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2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883997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4BD61321-3C94-4FA5-ACA3-EE9F28213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1903884-ABAF-44D3-A0E9-276FE7A13056}"/>
              </a:ext>
            </a:extLst>
          </p:cNvPr>
          <p:cNvSpPr/>
          <p:nvPr/>
        </p:nvSpPr>
        <p:spPr>
          <a:xfrm>
            <a:off x="4349496" y="4695444"/>
            <a:ext cx="5964787" cy="1618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1EC2004-8337-4FEB-BDEE-CF9DCFC83830}"/>
              </a:ext>
            </a:extLst>
          </p:cNvPr>
          <p:cNvCxnSpPr/>
          <p:nvPr/>
        </p:nvCxnSpPr>
        <p:spPr>
          <a:xfrm flipV="1">
            <a:off x="6096000" y="4081346"/>
            <a:ext cx="237893" cy="423747"/>
          </a:xfrm>
          <a:prstGeom prst="straightConnector1">
            <a:avLst/>
          </a:prstGeom>
          <a:ln w="190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6D6B522-900E-4D3B-BF91-979DF92364D1}"/>
              </a:ext>
            </a:extLst>
          </p:cNvPr>
          <p:cNvSpPr txBox="1"/>
          <p:nvPr/>
        </p:nvSpPr>
        <p:spPr>
          <a:xfrm>
            <a:off x="6250433" y="3801310"/>
            <a:ext cx="176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400" dirty="0">
                <a:solidFill>
                  <a:srgbClr val="FF0000"/>
                </a:solidFill>
              </a:rPr>
              <a:t>0</a:t>
            </a:r>
            <a:endParaRPr lang="en-IE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40B9DB-0AF9-4218-A995-718F9A013758}"/>
              </a:ext>
            </a:extLst>
          </p:cNvPr>
          <p:cNvSpPr txBox="1"/>
          <p:nvPr/>
        </p:nvSpPr>
        <p:spPr>
          <a:xfrm>
            <a:off x="339853" y="721031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1</a:t>
            </a:r>
            <a:endParaRPr lang="en-I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F2893B-813B-459E-9586-CB4A75B61E14}"/>
              </a:ext>
            </a:extLst>
          </p:cNvPr>
          <p:cNvSpPr txBox="1"/>
          <p:nvPr/>
        </p:nvSpPr>
        <p:spPr>
          <a:xfrm>
            <a:off x="339853" y="4677335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2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134649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4BD61321-3C94-4FA5-ACA3-EE9F28213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68B7019-6198-4870-AA16-1620F3D19FBB}"/>
              </a:ext>
            </a:extLst>
          </p:cNvPr>
          <p:cNvCxnSpPr/>
          <p:nvPr/>
        </p:nvCxnSpPr>
        <p:spPr>
          <a:xfrm flipV="1">
            <a:off x="6096000" y="4081346"/>
            <a:ext cx="237893" cy="423747"/>
          </a:xfrm>
          <a:prstGeom prst="straightConnector1">
            <a:avLst/>
          </a:prstGeom>
          <a:ln w="190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059199F-8484-4967-87DB-7CEE521AB0DE}"/>
              </a:ext>
            </a:extLst>
          </p:cNvPr>
          <p:cNvSpPr txBox="1"/>
          <p:nvPr/>
        </p:nvSpPr>
        <p:spPr>
          <a:xfrm>
            <a:off x="6250433" y="3801310"/>
            <a:ext cx="176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400" dirty="0">
                <a:solidFill>
                  <a:srgbClr val="FF0000"/>
                </a:solidFill>
              </a:rPr>
              <a:t>0</a:t>
            </a:r>
            <a:endParaRPr lang="en-IE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C0CF4B-C636-4BF5-A771-5A93D1BECAC7}"/>
              </a:ext>
            </a:extLst>
          </p:cNvPr>
          <p:cNvSpPr/>
          <p:nvPr/>
        </p:nvSpPr>
        <p:spPr>
          <a:xfrm>
            <a:off x="8933689" y="5020056"/>
            <a:ext cx="1143000" cy="704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009561-DA43-4D56-852D-DE3594CED2B7}"/>
              </a:ext>
            </a:extLst>
          </p:cNvPr>
          <p:cNvSpPr txBox="1"/>
          <p:nvPr/>
        </p:nvSpPr>
        <p:spPr>
          <a:xfrm>
            <a:off x="339853" y="721031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1</a:t>
            </a:r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0DE3DF-B95E-47C4-A73A-0479D74CF8FF}"/>
              </a:ext>
            </a:extLst>
          </p:cNvPr>
          <p:cNvSpPr txBox="1"/>
          <p:nvPr/>
        </p:nvSpPr>
        <p:spPr>
          <a:xfrm>
            <a:off x="339853" y="4677335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2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076678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4BD61321-3C94-4FA5-ACA3-EE9F28213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0914E9-2F29-465C-9284-6EFD96E1E8EB}"/>
              </a:ext>
            </a:extLst>
          </p:cNvPr>
          <p:cNvSpPr/>
          <p:nvPr/>
        </p:nvSpPr>
        <p:spPr>
          <a:xfrm>
            <a:off x="4160520" y="189571"/>
            <a:ext cx="5964787" cy="49767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77DA50-A3D5-4BED-934A-D0C0DE1F214D}"/>
              </a:ext>
            </a:extLst>
          </p:cNvPr>
          <p:cNvSpPr/>
          <p:nvPr/>
        </p:nvSpPr>
        <p:spPr>
          <a:xfrm>
            <a:off x="4407408" y="5166360"/>
            <a:ext cx="5717899" cy="169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81E8D6-1ACB-43C1-B176-C942E6007DA2}"/>
              </a:ext>
            </a:extLst>
          </p:cNvPr>
          <p:cNvSpPr txBox="1"/>
          <p:nvPr/>
        </p:nvSpPr>
        <p:spPr>
          <a:xfrm>
            <a:off x="7656500" y="1902137"/>
            <a:ext cx="4195647" cy="25853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dirty="0" err="1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xdot</a:t>
            </a:r>
            <a:r>
              <a:rPr lang="en-IE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  = ball(</a:t>
            </a:r>
            <a:r>
              <a:rPr lang="en-IE" dirty="0" err="1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t,x</a:t>
            </a:r>
            <a:r>
              <a:rPr lang="en-IE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)</a:t>
            </a:r>
          </a:p>
          <a:p>
            <a:endParaRPr lang="en-IE" dirty="0">
              <a:latin typeface="Adobe Myungjo Std M" panose="02020600000000000000" pitchFamily="18" charset="-128"/>
              <a:ea typeface="Adobe Myungjo Std M" panose="02020600000000000000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E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compute ground penetration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E" b="1" dirty="0">
              <a:latin typeface="Adobe Myungjo Std M" panose="02020600000000000000" pitchFamily="18" charset="-128"/>
              <a:ea typeface="Adobe Myungjo Std M" panose="02020600000000000000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E" b="1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if</a:t>
            </a:r>
            <a:r>
              <a:rPr lang="en-IE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 there is not penetration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IE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apply EOM for phase 1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n-IE" dirty="0">
              <a:latin typeface="Adobe Myungjo Std M" panose="02020600000000000000" pitchFamily="18" charset="-128"/>
              <a:ea typeface="Adobe Myungjo Std M" panose="02020600000000000000" pitchFamily="18" charset="-128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E" b="1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else </a:t>
            </a:r>
            <a:r>
              <a:rPr lang="en-IE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apply EOM for phase 2</a:t>
            </a:r>
            <a:endParaRPr lang="en-IE" b="1" dirty="0">
              <a:latin typeface="Adobe Myungjo Std M" panose="02020600000000000000" pitchFamily="18" charset="-128"/>
              <a:ea typeface="Adobe Myungjo Std M" panose="02020600000000000000" pitchFamily="18" charset="-128"/>
            </a:endParaRPr>
          </a:p>
          <a:p>
            <a:r>
              <a:rPr lang="en-IE" dirty="0"/>
              <a:t>	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728C53-3470-4178-88F2-1C5BF12754D7}"/>
              </a:ext>
            </a:extLst>
          </p:cNvPr>
          <p:cNvSpPr txBox="1"/>
          <p:nvPr/>
        </p:nvSpPr>
        <p:spPr>
          <a:xfrm>
            <a:off x="7656501" y="1438020"/>
            <a:ext cx="22197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Pseudocode: </a:t>
            </a:r>
            <a:r>
              <a:rPr lang="en-IE" dirty="0" err="1"/>
              <a:t>ball.m</a:t>
            </a:r>
            <a:endParaRPr lang="en-I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E93FB5-A66B-492A-845B-97DF77FCB550}"/>
              </a:ext>
            </a:extLst>
          </p:cNvPr>
          <p:cNvSpPr txBox="1"/>
          <p:nvPr/>
        </p:nvSpPr>
        <p:spPr>
          <a:xfrm>
            <a:off x="339853" y="721031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1</a:t>
            </a:r>
            <a:endParaRPr lang="en-IE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E93CB0-00EA-48D9-B438-A71086B5F6D0}"/>
              </a:ext>
            </a:extLst>
          </p:cNvPr>
          <p:cNvSpPr txBox="1"/>
          <p:nvPr/>
        </p:nvSpPr>
        <p:spPr>
          <a:xfrm>
            <a:off x="339853" y="4677335"/>
            <a:ext cx="1360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ea typeface="Adobe Myungjo Std M" panose="02020600000000000000" pitchFamily="18" charset="-128"/>
              </a:rPr>
              <a:t>Phase 2</a:t>
            </a:r>
            <a:endParaRPr lang="en-IE" dirty="0"/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498D02CC-172B-4EC8-8459-5A84D5599E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4" t="26311" r="27630" b="58686"/>
          <a:stretch/>
        </p:blipFill>
        <p:spPr bwMode="auto">
          <a:xfrm>
            <a:off x="3831336" y="391257"/>
            <a:ext cx="2825496" cy="102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22DD8228-DFB6-49FC-8C37-BFDEEA4722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03" t="75208" r="22950" b="9789"/>
          <a:stretch/>
        </p:blipFill>
        <p:spPr bwMode="auto">
          <a:xfrm>
            <a:off x="3714025" y="4312471"/>
            <a:ext cx="3060118" cy="102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2676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3B1C453-837D-42BA-B5AA-B9A749118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66835"/>
            <a:ext cx="5495925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0F533015-FE8B-44BD-A4F6-ED750FE31E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771" y="1429676"/>
            <a:ext cx="5327463" cy="39986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72E2CA-B856-428E-A1EF-70D706DA6791}"/>
              </a:ext>
            </a:extLst>
          </p:cNvPr>
          <p:cNvSpPr txBox="1"/>
          <p:nvPr/>
        </p:nvSpPr>
        <p:spPr>
          <a:xfrm>
            <a:off x="3103756" y="412595"/>
            <a:ext cx="5984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g = 9.81;k = 500; m = 0.2; h=0.2; r = 0.01;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460799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Microsoft Office PowerPoint</Application>
  <PresentationFormat>Widescreen</PresentationFormat>
  <Paragraphs>35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Adobe Myungjo Std M</vt:lpstr>
      <vt:lpstr>Arial</vt:lpstr>
      <vt:lpstr>Calibri</vt:lpstr>
      <vt:lpstr>Calibri Light</vt:lpstr>
      <vt:lpstr>Wingdings</vt:lpstr>
      <vt:lpstr>Office Theme</vt:lpstr>
      <vt:lpstr>Computational modelling of a bouncing ball using differential equations of motion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Gildea</dc:creator>
  <cp:lastModifiedBy>Kevin Gildea</cp:lastModifiedBy>
  <cp:revision>14</cp:revision>
  <dcterms:created xsi:type="dcterms:W3CDTF">2021-09-23T12:53:00Z</dcterms:created>
  <dcterms:modified xsi:type="dcterms:W3CDTF">2021-09-23T15:07:03Z</dcterms:modified>
</cp:coreProperties>
</file>

<file path=docProps/thumbnail.jpeg>
</file>